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 del módulo: Reconocer los tipos de señales de seguridad, saber cómo se instalan, distinguir los tipos de fuego y usar un extintor de forma segura.</a:t>
            </a:r>
          </a:p>
          <a:p>
            <a:r>
              <a:t>Antes de comenzar: complete los datos de la entidad empleadora, el facilitador y la fecha; prepare la hoja de asistencia y las evaluaciones impresas; revise las láminas y adapte los ejemplos al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0–4. Pida a cada participante que nombre una señal que vio hoy al llegar al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4–11. Insista en que una señal no reemplaza a una medida de control: avisa del riesgo que queda.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11–18. Lleve señales reales o fotos de las del lugar de trabajo y pida que el grupo las clasifique por forma y color antes de mostrar la tabla.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18–23. Pocas señales claras funcionan mejor que muchas: el exceso hace que no se lea ninguna.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23–31. El art. 50 del DS 594 indica los agentes de extinción según el tipo de fuego. Muestre la etiqueta de un extintor real: dice para qué clases sirve. En cocinas industriales existen extintores para aceites y grasas (clase 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31–37. Pida un ejemplo de cada medida en su propio lugar de trabajo.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37–44. Demuestre la secuencia con un extintor real y, si es posible, pida que cada participante la repita sin descargarlo. Recuerde avisar a Bomberos (132) y a la jefatura de emergencia.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44–50. Es la parte práctica del módulo. Lo que el grupo encuentre mal se anota y se entrega a la jefatura o al comité.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50–52. Vuelva sobre lo que encontró el grupo en el recorrido.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Minuto 52–60. Entregue la constancia de participación a quienes hayan completado los seis módulos dentro de los 3 meses y archive el registro del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2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600" b="1" i="0">
                <a:solidFill>
                  <a:srgbClr val="A7FF30"/>
                </a:solidFill>
                <a:latin typeface="Arial"/>
              </a:rPr>
              <a:t>MÓDULO 6 DE 6  ·  1 HORA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1051560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Arial"/>
              </a:rPr>
              <a:t>Señalización y prevención de incendios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069080"/>
            <a:ext cx="1280160" cy="64008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434340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2000" b="0" i="0">
                <a:solidFill>
                  <a:srgbClr val="E8EDEA"/>
                </a:solidFill>
                <a:latin typeface="Arial"/>
              </a:rPr>
              <a:t>Curso de prevención de riesgos laborales (art. 16 DS 44)</a:t>
            </a:r>
          </a:p>
          <a:p>
            <a:r>
              <a:rPr sz="1400" b="0" i="0">
                <a:solidFill>
                  <a:srgbClr val="9BA5A0"/>
                </a:solidFill>
                <a:latin typeface="Arial"/>
              </a:rPr>
              <a:t>Guía Técnica de Capacitación · Res. Ex. N° 1.117/2026, Subsecretaría de Previsión Social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200" b="0" i="0">
                <a:solidFill>
                  <a:srgbClr val="9BA5A0"/>
                </a:solidFill>
                <a:latin typeface="Arial"/>
              </a:rPr>
              <a:t>Entidad empleadora: ______________________      Facilitador/a: ______________________      Fecha: ____/____/________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446520"/>
            <a:ext cx="105156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1000" b="0" i="0">
                <a:solidFill>
                  <a:srgbClr val="6E7C71"/>
                </a:solidFill>
                <a:latin typeface="Arial"/>
              </a:rPr>
              <a:t>Material de libre uso · vigenza.cl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Qué vamos a lograr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Reconocer los tipos de señales de seguridad y lo que exige la normativa.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Saber cómo se instala y se mantiene la señalética.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Distinguir los tipos de fuego y el agente extintor que corresponde a cada uno.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Usar un extintor de forma segura.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Duración del módulo: 1 hora cronológica, con una evaluación al final.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2 / 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Para qué sirve la señalética y qué exige la norma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Avisa un peligro, una prohibición o una obligación justo donde hace falta.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Muestra las vías de escape, las zonas de seguridad y los equipos contra incendio.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El DS 594 (art. 37) exige señalización visible y permanente en las zonas de peligro, las vías de escape y las zonas de seguridad, y donde se debe usar un EPP.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Sus símbolos siguen la normativa nacional y las normas chilenas oficiales, en español y, si hay personas trabajadoras de otro idioma, también en el suyo.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Los extintores también van señalizados (DS 594, art. 47).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3 / 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Los tipos de señales de seguridad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36576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3840480"/>
                <a:gridCol w="4297680"/>
              </a:tblGrid>
              <a:tr h="609600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Tipo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Forma y color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Ejemplo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Prohibición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Círculo con borde y banda diagonal rojos.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Prohibido fumar.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Advertencia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Triángulo amarillo con borde negro.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Riesgo eléctrico; piso resbaladizo.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Obligación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Círculo azul con dibujo blanco.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Uso obligatorio de casco.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Evacuación y auxilio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Rectángulo o cuadrado verde.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Vía de escape; botiquín.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Equipo contra incendio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Rectángulo o cuadrado rojo.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Extintor; red húmeda.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4 / 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Cómo se instala la señalética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A la altura de la vista y donde se vea antes de llegar al peligro.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Sin obstáculos que la tapen y con buena iluminación.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De un tamaño legible desde la distancia a la que se mira.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Las de evacuación, visibles también con poca luz.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Se revisa su estado y se reemplaza si está dañada o descolorida.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5 / 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Tipos de fuego y agente extintor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645920"/>
          <a:ext cx="10881360" cy="3401568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743200"/>
                <a:gridCol w="3840480"/>
                <a:gridCol w="4297680"/>
              </a:tblGrid>
              <a:tr h="680313"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Clase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Qué arde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700" b="1" i="0">
                          <a:solidFill>
                            <a:srgbClr val="FFFFFF"/>
                          </a:solidFill>
                          <a:latin typeface="Arial"/>
                        </a:rPr>
                        <a:t>Agente adecuado</a:t>
                      </a:r>
                    </a:p>
                  </a:txBody>
                  <a:tcPr marL="109728" marR="109728" marT="64008" marB="64008" anchor="ctr">
                    <a:solidFill>
                      <a:srgbClr val="16281E"/>
                    </a:solidFill>
                  </a:tcPr>
                </a:tc>
              </a:tr>
              <a:tr h="680313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A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Sólidos: madera, papel, telas, plásticos.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Agua, espuma o polvo químico seco (PQS).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680313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B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Líquidos y gases inflamables: combustibles, solventes.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PQS, dióxido de carbono (CO2) o espuma.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  <a:tr h="680313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C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Equipos eléctricos con energía.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CO2 o PQS. Nunca agua.</a:t>
                      </a:r>
                    </a:p>
                  </a:txBody>
                  <a:tcPr marL="109728" marR="109728" marT="64008" marB="64008" anchor="ctr">
                    <a:solidFill>
                      <a:srgbClr val="FFFFFF"/>
                    </a:solidFill>
                  </a:tcPr>
                </a:tc>
              </a:tr>
              <a:tr h="680316">
                <a:tc>
                  <a:txBody>
                    <a:bodyPr wrap="square"/>
                    <a:lstStyle/>
                    <a:p>
                      <a:r>
                        <a:rPr sz="1800" b="1" i="0">
                          <a:solidFill>
                            <a:srgbClr val="0B120E"/>
                          </a:solidFill>
                          <a:latin typeface="Arial"/>
                        </a:rPr>
                        <a:t>D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Metales combustibles, como el magnesio.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 i="0">
                          <a:solidFill>
                            <a:srgbClr val="1E2A22"/>
                          </a:solidFill>
                          <a:latin typeface="Arial"/>
                        </a:rPr>
                        <a:t>Polvo especial para metales.</a:t>
                      </a:r>
                    </a:p>
                  </a:txBody>
                  <a:tcPr marL="109728" marR="109728" marT="64008" marB="64008" anchor="ctr">
                    <a:solidFill>
                      <a:srgbClr val="F7FAF5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6 / 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Cómo se previene un incendio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El fuego necesita combustible, oxígeno y calor: si se quita uno, se apaga.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Orden y limpieza: menos material combustible acumulado (DS 594, art. 44).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Control de las fuentes de calor: instalaciones eléctricas en buen estado, trabajos con calor autorizados, no fumar donde está prohibido.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Líquidos inflamables en recipientes y lugares adecuados.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200" b="0" i="0">
                <a:solidFill>
                  <a:srgbClr val="1E2A22"/>
                </a:solidFill>
                <a:latin typeface="Arial"/>
              </a:rPr>
              <a:t>Inspección de las instalaciones con un programa establecido (art. 44).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7 / 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Los extintores y su uso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Del tipo adecuado a lo que puede arder y en número según la superficie (DS 594, arts. 45 y 46).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Accesibles, señalizados, sin obstáculos y a una altura máxima de 1,30 m hasta su base (art. 47).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Revisión y mantención al menos una vez al año, anotada en su etiqueta (art. 51).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Todo el personal debe ser instruido y entrenado en su uso (art. 48).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000" b="0" i="0">
                <a:solidFill>
                  <a:srgbClr val="1E2A22"/>
                </a:solidFill>
                <a:latin typeface="Arial"/>
              </a:rPr>
              <a:t>Uso: retirar el seguro, apuntar a la base de las llamas, apretar la manilla y mover en barrido. Solo con un fuego incipiente y una salida a la espalda.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8 / 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Ejercicio: recorrido de señales y extintores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40080" y="1645920"/>
            <a:ext cx="10881360" cy="1737360"/>
          </a:xfrm>
          <a:prstGeom prst="rect">
            <a:avLst/>
          </a:prstGeom>
          <a:solidFill>
            <a:srgbClr val="F1F4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40080" y="1645920"/>
            <a:ext cx="64008" cy="1737360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1640"/>
            <a:ext cx="10515600" cy="164592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1600" b="1" i="0">
                <a:solidFill>
                  <a:srgbClr val="4F7D12"/>
                </a:solidFill>
                <a:latin typeface="Arial"/>
              </a:rPr>
              <a:t>CASO 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En grupos, recorran el lugar de trabajo o un plano de él durante diez minutos.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88136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1.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Anoten tres señales: su tipo, su color y qué indican.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2.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Ubiquen el extintor más cercano: clase, fecha de su última revisión y si está despejado.</a:t>
            </a:r>
          </a:p>
          <a:p>
            <a:pPr>
              <a:spcAft>
                <a:spcPts val="1600"/>
              </a:spcAft>
            </a:pPr>
            <a:r>
              <a:rPr sz="2400" b="1" i="0">
                <a:solidFill>
                  <a:srgbClr val="4F7D12"/>
                </a:solidFill>
                <a:latin typeface="Arial"/>
              </a:rPr>
              <a:t>3.  </a:t>
            </a:r>
            <a:r>
              <a:rPr sz="2400" b="0" i="0">
                <a:solidFill>
                  <a:srgbClr val="1E2A22"/>
                </a:solidFill>
                <a:latin typeface="Arial"/>
              </a:rPr>
              <a:t>Nombren una señal o un extintor que falte o esté mal ubicado, y a quién lo informarían.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9 / 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Lo que nos llevamos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645920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Cada forma y color de señal dice algo distinto.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542032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542032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La señalética se instala donde se ve y se mantiene.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38144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438144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Cada clase de fuego tiene su agente: en equipos eléctricos, nunca agua.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4334256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34256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Los extintores se revisan una vez al año y están a 1,30 m como máximo.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230368"/>
            <a:ext cx="640080" cy="6400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3400" b="1" i="0">
                <a:solidFill>
                  <a:srgbClr val="4F7D12"/>
                </a:solidFill>
                <a:latin typeface="Arial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230368"/>
            <a:ext cx="10149840" cy="8229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r>
              <a:rPr sz="2400" b="0" i="0">
                <a:solidFill>
                  <a:srgbClr val="1E2A22"/>
                </a:solidFill>
                <a:latin typeface="Arial"/>
              </a:rPr>
              <a:t>Un fuego incipiente se combate solo con salida despejada. Si no, se evacúa.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10 / 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11480"/>
            <a:ext cx="10881360" cy="822960"/>
          </a:xfrm>
          <a:prstGeom prst="rect">
            <a:avLst/>
          </a:prstGeom>
          <a:noFill/>
        </p:spPr>
        <p:txBody>
          <a:bodyPr wrap="square" lIns="45720" rIns="45720" tIns="27432" bIns="27432" anchor="b">
            <a:spAutoFit/>
          </a:bodyPr>
          <a:lstStyle/>
          <a:p>
            <a:r>
              <a:rPr sz="3000" b="1" i="0">
                <a:solidFill>
                  <a:srgbClr val="0B120E"/>
                </a:solidFill>
                <a:latin typeface="Arial"/>
              </a:rPr>
              <a:t>Evaluación y cierre del curso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298448"/>
            <a:ext cx="1005840" cy="54864"/>
          </a:xfrm>
          <a:prstGeom prst="rect">
            <a:avLst/>
          </a:prstGeom>
          <a:solidFill>
            <a:srgbClr val="A7FF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645920"/>
            <a:ext cx="10881360" cy="45720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Responda la evaluación del Módulo 6 (9 preguntas de alternativas y 1 de aplicación).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La evaluación es formativa: lo que quede por reforzar se explica y se repite.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Firme la hoja de asistencia con la fecha y las horas del módulo.</a:t>
            </a:r>
          </a:p>
          <a:p>
            <a:pPr marL="292608" indent="-292608">
              <a:spcAft>
                <a:spcPts val="1400"/>
              </a:spcAft>
              <a:buClr>
                <a:srgbClr val="4F7D12"/>
              </a:buClr>
              <a:buChar char="•"/>
            </a:pPr>
            <a:r>
              <a:rPr sz="2600" b="0" i="0">
                <a:solidFill>
                  <a:srgbClr val="1E2A22"/>
                </a:solidFill>
                <a:latin typeface="Arial"/>
              </a:rPr>
              <a:t>Con los seis módulos completos suma 8 horas. La vigencia del curso es de 2 años desde que se completa.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640080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r>
              <a:rPr sz="900" b="0" i="0">
                <a:solidFill>
                  <a:srgbClr val="5F6C64"/>
                </a:solidFill>
                <a:latin typeface="Arial"/>
              </a:rPr>
              <a:t>Curso de prevención de riesgos laborales · art. 16 DS 44 · Guía Técnica Res. Ex. 1.117/2026 · Módulo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78240" y="6400800"/>
            <a:ext cx="283464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/>
            <a:r>
              <a:rPr sz="900" b="0" i="0">
                <a:solidFill>
                  <a:srgbClr val="5F6C64"/>
                </a:solidFill>
                <a:latin typeface="Arial"/>
              </a:rPr>
              <a:t>Material de libre uso · vigenza.cl   11 / 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6 · Señalización y prevención de incendios</dc:title>
  <dc:subject>Curso de prevención de riesgos laborales (art. 16 DS 44)</dc:subject>
  <dc:creator>Vigenza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