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 del módulo: Aplicar el orden de prelación de las medidas, conocer el programa de trabajo preventivo, usar correctamente los elementos de protección personal y trabajar con procedimientos seguros.</a:t>
            </a:r>
          </a:p>
          <a:p>
            <a:r>
              <a:t>Antes de comenzar: complete los datos de la entidad empleadora, el facilitador y la fecha; prepare la hoja de asistencia y las evaluaciones impresas; revise las láminas y adapte los ejemplos al lugar de trabajo.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0–4.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4–18. Insista en el orden: el EPP no elimina el peligro, solo protege a la persona. Se usa cuando las demás medidas no bastan o mientras se implementan. Sustituir un producto o un equipo por otro menos peligroso es una forma de evitar el riesgo.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18–25. Muestre el programa real de la entidad empleadora y busque con el grupo una medida que les toque directamente.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25–32. No pida a nadie que cuente su condición frente al grupo. Explique que informarla a la jefatura o al área de personas permite protegerla, y que esa información se trata con reserva.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32–44. Si es posible, lleve EPP reales para que cada participante los pruebe y ajuste. Pregunte quién ha recibido su EPP con registro firmado.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44–56. AST se escribe siempre así: Análisis Seguro de Trabajo. Pida un ejemplo de una tarea no rutinaria del último 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56–61.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61–69. Demuestre la técnica de levantamiento. Pregunte por las tareas con cargas repetidas en su lugar de trabajo.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69–75. Adapte esta lámina a los riesgos reales de la empresa y elimine lo que no aplique.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75–80. Respuesta guía: evitar o eliminar (retirar la máquina o cambiarla por un equipo más silencioso), controlar en la fuente (encierro acústico), organizar (rotación y tiempos de exposición), EPP (protección auditiva).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80–82.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82–90.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600" b="1" i="0">
                <a:solidFill>
                  <a:srgbClr val="A7FF30"/>
                </a:solidFill>
                <a:latin typeface="Arial"/>
              </a:rPr>
              <a:t>MÓDULO 4 DE 6  ·  1,5 HORAS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1051560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Medidas preventivas y de protección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69080"/>
            <a:ext cx="1280160" cy="64008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343400"/>
            <a:ext cx="105156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2000" b="0" i="0">
                <a:solidFill>
                  <a:srgbClr val="E8EDEA"/>
                </a:solidFill>
                <a:latin typeface="Arial"/>
              </a:rPr>
              <a:t>Curso de prevención de riesgos laborales (art. 16 DS 44)</a:t>
            </a:r>
          </a:p>
          <a:p>
            <a:r>
              <a:rPr sz="1400" b="0" i="0">
                <a:solidFill>
                  <a:srgbClr val="9BA5A0"/>
                </a:solidFill>
                <a:latin typeface="Arial"/>
              </a:rPr>
              <a:t>Guía Técnica de Capacitación · Res. Ex. N° 1.117/2026, Subsecretaría de Previsión Social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200" b="0" i="0">
                <a:solidFill>
                  <a:srgbClr val="9BA5A0"/>
                </a:solidFill>
                <a:latin typeface="Arial"/>
              </a:rPr>
              <a:t>Entidad empleadora: ______________________      Facilitador/a: ______________________      Fecha: ____/____/________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446520"/>
            <a:ext cx="10515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000" b="0" i="0">
                <a:solidFill>
                  <a:srgbClr val="6E7C71"/>
                </a:solidFill>
                <a:latin typeface="Arial"/>
              </a:rPr>
              <a:t>Material de libre uso · vigenza.cl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Qué vamos a lograr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Aplicar el orden de prelación de las medidas preventivas.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Conocer el programa de trabajo preventivo y la protección de las personas especialmente sensibles.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Usar, cuidar y reponer los elementos de protección personal (EPP).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Reconocer cuándo se necesita un procedimiento de trabajo seguro o un AST.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Duración del módulo: 1,5 horas cronológicas, con una evaluación al final.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2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La prelación de las medidas en la práctica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45920"/>
          <a:ext cx="10881360" cy="3675887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743200"/>
                <a:gridCol w="3840480"/>
                <a:gridCol w="4297680"/>
              </a:tblGrid>
              <a:tr h="735177"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Nivel (DS 44, art. 9)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Qué hace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Ejemplo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</a:tr>
              <a:tr h="735177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1. Evitar o eliminar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Quita el peligro o lo cambia por algo menos peligroso.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Bajar la tarea al suelo; cambiar un solvente tóxico por uno menos nocivo.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735177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2. Controlar en la fuente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Medidas de ingeniería o técnicas que aíslan el peligro.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Resguardo en una máquina; extracción de polvo.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  <a:tr h="735177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3. Organizar el trabajo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Medidas organizacionales y administrativas.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Procedimientos de trabajo seguro, rotación, pausas, señalización.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735179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4. EPP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Protege a la persona mientras queda un riesgo residual.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Casco, guantes, protección auditiva.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3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El programa de trabajo preventivo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Se elabora a partir de la MIPER: cada medida con su plazo y su responsable (DS 44, art. 8).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Lo aprueba la representación legal y se difunde a las personas trabajadoras; un ejemplar va al Comité Paritario.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Incluye también la prevención del consumo de alcohol y drogas y la promoción de la vida saludable.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Se evalúa al menos una vez al año y se corrige lo que no dio resultado.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Pregunte qué medidas del programa tocan su puesto: tiene derecho a conocerlas.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4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Personas especialmente sensibles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Son personas que, por sus características o condiciones, son más vulnerables a ciertos riesgos y necesitan más protección (DS 44, art. 2 N° 23).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Entre otras: personas con discapacidad física, cognitiva o sensorial; trabajadoras embarazadas o en lactancia; adolescentes con edad para trabajar; personas adultas mayores.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La MIPER y el programa deben considerarlas, con medidas de protección específicas (art. 11).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No pueden ser destinadas a puestos en que su condición implique un riesgo grave para ellas o para terceros (art. 11).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5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Elementos de protección personal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 entidad empleadora los entrega sin costo y adecuados al riesgo y a la talla.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Se entregan con instrucciones de uso, y la entrega queda registrada.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Se revisan antes de cada uso: un EPP dañado se reemplaza.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Se guardan limpios y en un lugar protegido.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Usarlos solo a veces no protege: se usan siempre durante la tarea.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6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Procedimiento de trabajo seguro y AST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1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Procedimiento de trabajo seguro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Explica paso a paso cómo hacer una tarea de forma segura.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Se usa en tareas que se repiten.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Debe conocerse antes de empezar.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Lo elabora la entidad empleadora con participación de quienes hacen la tarea.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45920"/>
            <a:ext cx="5303520" cy="548640"/>
          </a:xfrm>
          <a:prstGeom prst="rect">
            <a:avLst/>
          </a:prstGeom>
          <a:solidFill>
            <a:srgbClr val="162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1645920"/>
            <a:ext cx="5120640" cy="5486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900" b="1" i="0">
                <a:solidFill>
                  <a:srgbClr val="FFFFFF"/>
                </a:solidFill>
                <a:latin typeface="Arial"/>
              </a:rPr>
              <a:t>AST (Análisis Seguro de Trabajo)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194560"/>
            <a:ext cx="5303520" cy="393192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27648" y="2331720"/>
            <a:ext cx="5074920" cy="3749039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Se hace antes de una tarea nueva o no rutinaria.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Descompone la tarea en pasos y anota el peligro y la medida de cada paso.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Lo hace el equipo en el lugar, antes de comenzar.</a:t>
            </a:r>
          </a:p>
          <a:p>
            <a:pPr marL="292608" indent="-292608">
              <a:spcAft>
                <a:spcPts val="1000"/>
              </a:spcAft>
              <a:buClr>
                <a:srgbClr val="4F7D12"/>
              </a:buClr>
              <a:buChar char="•"/>
            </a:pPr>
            <a:r>
              <a:rPr sz="2100" b="0" i="0">
                <a:solidFill>
                  <a:srgbClr val="1E2A22"/>
                </a:solidFill>
                <a:latin typeface="Arial"/>
              </a:rPr>
              <a:t>Queda registrado y firmado.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7 /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Orden, aseo y condiciones del lugar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Pasillos despejados y pisos secos.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Herramientas y materiales en su lugar.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Cables, mangueras y objetos que no obstruyan el paso.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Derrames y fallas reportados y señalizados de inmediato.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Una condición insegura se avisa, no se esquiva.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8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Manejo manual de cargas y ergonomía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300" b="0" i="0">
                <a:solidFill>
                  <a:srgbClr val="1E2A22"/>
                </a:solidFill>
                <a:latin typeface="Arial"/>
              </a:rPr>
              <a:t>El Código del Trabajo fija un máximo de 25 kilos de carga manual para un hombre adulto (Ley 20.001, modificada por la Ley 20.949).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300" b="0" i="0">
                <a:solidFill>
                  <a:srgbClr val="1E2A22"/>
                </a:solidFill>
                <a:latin typeface="Arial"/>
              </a:rPr>
              <a:t>Menores de 18 años y mujeres: máximo 20 kilos. Mujeres embarazadas: no pueden hacer carga y descarga manual.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300" b="0" i="0">
                <a:solidFill>
                  <a:srgbClr val="1E2A22"/>
                </a:solidFill>
                <a:latin typeface="Arial"/>
              </a:rPr>
              <a:t>Se usan ayudas mecánicas cuando existen: carros, grúas, polipastos.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300" b="0" i="0">
                <a:solidFill>
                  <a:srgbClr val="1E2A22"/>
                </a:solidFill>
                <a:latin typeface="Arial"/>
              </a:rPr>
              <a:t>Se levanta con la espalda recta, flectando las rodillas y con la carga cerca del cuerpo.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300" b="0" i="0">
                <a:solidFill>
                  <a:srgbClr val="1E2A22"/>
                </a:solidFill>
                <a:latin typeface="Arial"/>
              </a:rPr>
              <a:t>Pausas, cambio de postura y puestos regulables reducen las molestias.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9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Protección según el trabajo que se hace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Trabajo al aire libre: protección ante la radiación UV de origen solar, hidratación y pausas.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Ruido: protección auditiva y vigilancia de la audición.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Sustancias químicas: etiquetas, hojas de datos de seguridad y almacenamiento adecuado.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Los protocolos del Ministerio de Salud fijan cómo se vigilan agentes como el ruido, la sílice, la radiación UV y los trastornos músculo-esqueléticos.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Trabajo con personas o con público: protocolo contra el acoso y la violencia (Ley 21.643).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El riesgo de su trabajo define sus medidas: pida la información de su puesto.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10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Ejercicio: aplicando la prelación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881360" cy="173736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45920"/>
            <a:ext cx="64008" cy="1737360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91640"/>
            <a:ext cx="10515600" cy="1645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600" b="1" i="0">
                <a:solidFill>
                  <a:srgbClr val="4F7D12"/>
                </a:solidFill>
                <a:latin typeface="Arial"/>
              </a:rPr>
              <a:t>CASO 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En una línea de producción el ruido de una máquina supera lo recomendable y las personas que trabajan cerca ya sienten zumbido en los oídos.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88136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1.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Proponga una medida de cada nivel de la prelación.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2.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¿Cuál de ellas es la más eficaz y por qué?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3.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¿Qué EPP se usaría mientras se aplican las otras medidas?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11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Lo que nos llevamos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645920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Primero se elimina el peligro; el EPP es la última barrera.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42032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542032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El EPP se entrega sin costo, se usa siempre y se cuida.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38144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38144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Las tareas nuevas o no rutinarias requieren un AST antes de comenzar.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334256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34256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El orden y el aseo previenen muchos accidentes.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230368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5230368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Las personas especialmente sensibles reciben protección específica.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12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Evaluación y registro del módulo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Responda la evaluación del Módulo 4 (9 preguntas de alternativas y 1 de aplicación).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 evaluación es formativa: lo que quede por reforzar se explica y se repite.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Firme la hoja de asistencia con la fecha y las horas del módulo.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13 /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4 · Medidas preventivas y de protección</dc:title>
  <dc:subject>Curso de prevención de riesgos laborales (art. 16 DS 44)</dc:subject>
  <dc:creator>Vigenza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